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64" r:id="rId3"/>
    <p:sldId id="257" r:id="rId4"/>
    <p:sldId id="258" r:id="rId5"/>
    <p:sldId id="259" r:id="rId6"/>
    <p:sldId id="260" r:id="rId7"/>
    <p:sldId id="261" r:id="rId8"/>
    <p:sldId id="262" r:id="rId9"/>
    <p:sldId id="263" r:id="rId10"/>
    <p:sldId id="265" r:id="rId1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3"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40" d="100"/>
          <a:sy n="40" d="100"/>
        </p:scale>
        <p:origin x="-1116"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1">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2"/>
          <a:stretch>
            <a:fillRect/>
          </a:stretch>
        </p:blipFill>
        <p:spPr>
          <a:xfrm>
            <a:off x="272374" y="233464"/>
            <a:ext cx="1715094" cy="17902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p:nvPr/>
        </p:nvSpPr>
        <p:spPr>
          <a:xfrm>
            <a:off x="16289078" y="0"/>
            <a:ext cx="1998921"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3976577" y="3086100"/>
            <a:ext cx="9229060" cy="23390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Cambria"/>
                <a:ea typeface="Cambria"/>
                <a:cs typeface="Cambria"/>
                <a:sym typeface="Cambria"/>
              </a:rPr>
              <a:t/>
            </a:r>
            <a:br>
              <a:rPr lang="en-US" sz="1800" b="1" i="0" u="none" strike="noStrike" cap="none" dirty="0">
                <a:solidFill>
                  <a:srgbClr val="000000"/>
                </a:solidFill>
                <a:latin typeface="Cambria"/>
                <a:ea typeface="Cambria"/>
                <a:cs typeface="Cambria"/>
                <a:sym typeface="Cambria"/>
              </a:rPr>
            </a:br>
            <a:endParaRPr sz="1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rgbClr val="000000"/>
                </a:solidFill>
                <a:latin typeface="Cambria"/>
                <a:ea typeface="Cambria"/>
                <a:cs typeface="Cambria"/>
                <a:sym typeface="Cambria"/>
              </a:rPr>
              <a:t/>
            </a:r>
            <a:br>
              <a:rPr lang="en-US" sz="3200" b="1" i="0" u="none" strike="noStrike" cap="none" dirty="0">
                <a:solidFill>
                  <a:srgbClr val="000000"/>
                </a:solidFill>
                <a:latin typeface="Cambria"/>
                <a:ea typeface="Cambria"/>
                <a:cs typeface="Cambria"/>
                <a:sym typeface="Cambria"/>
              </a:rPr>
            </a:br>
            <a:endParaRPr sz="1800" b="0" i="0" u="none" strike="noStrike" cap="none">
              <a:solidFill>
                <a:srgbClr val="000000"/>
              </a:solidFill>
              <a:latin typeface="Calibri"/>
              <a:ea typeface="Calibri"/>
              <a:cs typeface="Calibri"/>
              <a:sym typeface="Calibri"/>
            </a:endParaRP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pic>
        <p:nvPicPr>
          <p:cNvPr id="2" name="Picture 2" descr="C:\Users\welcome1\Desktop\AMBI SNS\Grade 4\welcome 4.jpg"/>
          <p:cNvPicPr>
            <a:picLocks noChangeAspect="1" noChangeArrowheads="1"/>
          </p:cNvPicPr>
          <p:nvPr/>
        </p:nvPicPr>
        <p:blipFill>
          <a:blip r:embed="rId4"/>
          <a:srcRect/>
          <a:stretch>
            <a:fillRect/>
          </a:stretch>
        </p:blipFill>
        <p:spPr bwMode="auto">
          <a:xfrm>
            <a:off x="1684421" y="1179023"/>
            <a:ext cx="14871032" cy="91079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126" y="9504947"/>
            <a:ext cx="13860379" cy="216570"/>
          </a:xfrm>
        </p:spPr>
        <p:txBody>
          <a:bodyPr>
            <a:normAutofit fontScale="90000"/>
          </a:bodyPr>
          <a:lstStyle/>
          <a:p>
            <a:r>
              <a:rPr lang="en-IN" dirty="0" smtClean="0">
                <a:solidFill>
                  <a:srgbClr val="C00000"/>
                </a:solidFill>
              </a:rPr>
              <a:t>CHAPTER 5/KARUNAMBIGAI/SOCIAL DEPT/SNS ACADEMY</a:t>
            </a:r>
            <a:endParaRPr lang="en-IN" dirty="0">
              <a:solidFill>
                <a:srgbClr val="C00000"/>
              </a:solidFill>
            </a:endParaRPr>
          </a:p>
        </p:txBody>
      </p:sp>
      <p:sp>
        <p:nvSpPr>
          <p:cNvPr id="3" name="Text Placeholder 2"/>
          <p:cNvSpPr>
            <a:spLocks noGrp="1"/>
          </p:cNvSpPr>
          <p:nvPr>
            <p:ph type="body" idx="1"/>
          </p:nvPr>
        </p:nvSpPr>
        <p:spPr>
          <a:xfrm>
            <a:off x="3489157" y="986589"/>
            <a:ext cx="12079706" cy="1251285"/>
          </a:xfrm>
        </p:spPr>
        <p:txBody>
          <a:bodyPr>
            <a:normAutofit fontScale="25000" lnSpcReduction="20000"/>
          </a:bodyPr>
          <a:lstStyle/>
          <a:p>
            <a:pPr algn="ctr"/>
            <a:endParaRPr lang="en-IN" sz="11100" b="1" dirty="0" smtClean="0">
              <a:solidFill>
                <a:srgbClr val="FF0000"/>
              </a:solidFill>
            </a:endParaRPr>
          </a:p>
          <a:p>
            <a:pPr algn="ctr"/>
            <a:endParaRPr lang="en-IN" sz="11100" b="1" dirty="0" smtClean="0">
              <a:solidFill>
                <a:srgbClr val="FF0000"/>
              </a:solidFill>
            </a:endParaRPr>
          </a:p>
          <a:p>
            <a:pPr algn="ctr"/>
            <a:endParaRPr lang="en-IN" sz="11100" b="1" dirty="0" smtClean="0">
              <a:solidFill>
                <a:srgbClr val="FF0000"/>
              </a:solidFill>
            </a:endParaRPr>
          </a:p>
          <a:p>
            <a:pPr algn="ctr"/>
            <a:r>
              <a:rPr lang="en-IN" sz="11100" b="1" dirty="0" smtClean="0">
                <a:solidFill>
                  <a:srgbClr val="FF0000"/>
                </a:solidFill>
              </a:rPr>
              <a:t>FRIGID ZONE</a:t>
            </a:r>
            <a:endParaRPr lang="en-IN" sz="111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
        <p:nvSpPr>
          <p:cNvPr id="6" name="Rectangle 5"/>
          <p:cNvSpPr/>
          <p:nvPr/>
        </p:nvSpPr>
        <p:spPr>
          <a:xfrm>
            <a:off x="721894" y="3561346"/>
            <a:ext cx="14197263" cy="2862322"/>
          </a:xfrm>
          <a:prstGeom prst="rect">
            <a:avLst/>
          </a:prstGeom>
        </p:spPr>
        <p:txBody>
          <a:bodyPr wrap="square">
            <a:spAutoFit/>
          </a:bodyPr>
          <a:lstStyle/>
          <a:p>
            <a:r>
              <a:rPr lang="en-IN" sz="3600" b="1" dirty="0" smtClean="0"/>
              <a:t>Frigid Zone is the area between the Arctic Circle and the North Pole or between the Antarctic Circle and the South Pole. This climate is characterized by a long season of severe winter and even the summer season is cold. The precipitation is very low, generally below 30 cm.</a:t>
            </a:r>
            <a:endParaRPr lang="en-IN" sz="3600" b="1" dirty="0"/>
          </a:p>
        </p:txBody>
      </p:sp>
      <p:pic>
        <p:nvPicPr>
          <p:cNvPr id="11265" name="Picture 1"/>
          <p:cNvPicPr>
            <a:picLocks noChangeAspect="1" noChangeArrowheads="1"/>
          </p:cNvPicPr>
          <p:nvPr/>
        </p:nvPicPr>
        <p:blipFill>
          <a:blip r:embed="rId2"/>
          <a:srcRect/>
          <a:stretch>
            <a:fillRect/>
          </a:stretch>
        </p:blipFill>
        <p:spPr bwMode="auto">
          <a:xfrm>
            <a:off x="14882562" y="3224462"/>
            <a:ext cx="3405438" cy="625642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rot="10800000" flipV="1">
            <a:off x="3271356" y="193740"/>
            <a:ext cx="11166538" cy="1635060"/>
          </a:xfrm>
        </p:spPr>
        <p:txBody>
          <a:bodyPr>
            <a:normAutofit/>
          </a:bodyPr>
          <a:lstStyle/>
          <a:p>
            <a:pPr algn="ctr"/>
            <a:r>
              <a:rPr lang="en-IN" sz="4400" b="1" dirty="0" smtClean="0">
                <a:solidFill>
                  <a:srgbClr val="FF0000"/>
                </a:solidFill>
              </a:rPr>
              <a:t>5.WEATHER AND CLIMATE</a:t>
            </a:r>
            <a:endParaRPr lang="en-IN" sz="4400" b="1" dirty="0">
              <a:solidFill>
                <a:srgbClr val="FF0000"/>
              </a:solidFill>
            </a:endParaRPr>
          </a:p>
        </p:txBody>
      </p:sp>
      <p:sp>
        <p:nvSpPr>
          <p:cNvPr id="2" name="Title 1"/>
          <p:cNvSpPr>
            <a:spLocks noGrp="1"/>
          </p:cNvSpPr>
          <p:nvPr>
            <p:ph type="title"/>
          </p:nvPr>
        </p:nvSpPr>
        <p:spPr>
          <a:xfrm>
            <a:off x="3200401" y="2454442"/>
            <a:ext cx="12849726" cy="6472990"/>
          </a:xfrm>
        </p:spPr>
        <p:txBody>
          <a:bodyPr>
            <a:normAutofit fontScale="90000"/>
          </a:bodyPr>
          <a:lstStyle/>
          <a:p>
            <a:r>
              <a:rPr lang="en-IN" dirty="0" smtClean="0"/>
              <a:t>CONTENTS:</a:t>
            </a:r>
            <a:br>
              <a:rPr lang="en-IN" dirty="0" smtClean="0"/>
            </a:br>
            <a:r>
              <a:rPr lang="en-IN" dirty="0" smtClean="0"/>
              <a:t/>
            </a:r>
            <a:br>
              <a:rPr lang="en-IN" dirty="0" smtClean="0"/>
            </a:br>
            <a:r>
              <a:rPr lang="en-IN" dirty="0" smtClean="0"/>
              <a:t/>
            </a:r>
            <a:br>
              <a:rPr lang="en-IN" dirty="0" smtClean="0"/>
            </a:br>
            <a:r>
              <a:rPr lang="en-IN" dirty="0" smtClean="0"/>
              <a:t>1.WEATHER AND CLIMATE</a:t>
            </a:r>
            <a:br>
              <a:rPr lang="en-IN" dirty="0" smtClean="0"/>
            </a:br>
            <a:r>
              <a:rPr lang="en-IN" dirty="0" smtClean="0"/>
              <a:t/>
            </a:r>
            <a:br>
              <a:rPr lang="en-IN" dirty="0" smtClean="0"/>
            </a:br>
            <a:r>
              <a:rPr lang="en-IN" dirty="0" smtClean="0"/>
              <a:t/>
            </a:r>
            <a:br>
              <a:rPr lang="en-IN" dirty="0" smtClean="0"/>
            </a:br>
            <a:r>
              <a:rPr lang="en-IN" dirty="0" smtClean="0"/>
              <a:t>2.FACTORS INFLUENCING  CLIMATE</a:t>
            </a:r>
            <a:br>
              <a:rPr lang="en-IN" dirty="0" smtClean="0"/>
            </a:br>
            <a:r>
              <a:rPr lang="en-IN" dirty="0" smtClean="0"/>
              <a:t/>
            </a:r>
            <a:br>
              <a:rPr lang="en-IN" dirty="0" smtClean="0"/>
            </a:br>
            <a:r>
              <a:rPr lang="en-IN" dirty="0" smtClean="0"/>
              <a:t/>
            </a:r>
            <a:br>
              <a:rPr lang="en-IN" dirty="0" smtClean="0"/>
            </a:br>
            <a:r>
              <a:rPr lang="en-IN" dirty="0" smtClean="0"/>
              <a:t>3.HEAT ZONES</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t>
            </a:r>
            <a:br>
              <a:rPr lang="en-IN" dirty="0" smtClean="0"/>
            </a:br>
            <a:r>
              <a:rPr lang="en-IN" dirty="0" smtClean="0"/>
              <a:t/>
            </a:r>
            <a:br>
              <a:rPr lang="en-IN" dirty="0" smtClean="0"/>
            </a:b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33364" y="9793705"/>
            <a:ext cx="6304131" cy="493295"/>
          </a:xfrm>
        </p:spPr>
        <p:txBody>
          <a:bodyPr>
            <a:normAutofit fontScale="55000" lnSpcReduction="20000"/>
          </a:bodyPr>
          <a:lstStyle/>
          <a:p>
            <a:r>
              <a:rPr lang="en-IN" sz="3600" b="1" dirty="0" smtClean="0">
                <a:solidFill>
                  <a:srgbClr val="FF0000"/>
                </a:solidFill>
              </a:rPr>
              <a:t>Chapter 5/Social Dept/</a:t>
            </a:r>
            <a:r>
              <a:rPr lang="en-IN" sz="3600" b="1" dirty="0" err="1" smtClean="0">
                <a:solidFill>
                  <a:srgbClr val="FF0000"/>
                </a:solidFill>
              </a:rPr>
              <a:t>Karunambigai</a:t>
            </a:r>
            <a:r>
              <a:rPr lang="en-IN" sz="3600" b="1" dirty="0" smtClean="0">
                <a:solidFill>
                  <a:srgbClr val="FF0000"/>
                </a:solidFill>
              </a:rPr>
              <a:t>/</a:t>
            </a:r>
            <a:r>
              <a:rPr lang="en-IN" sz="3600" b="1" dirty="0" err="1" smtClean="0">
                <a:solidFill>
                  <a:srgbClr val="FF0000"/>
                </a:solidFill>
              </a:rPr>
              <a:t>Sns</a:t>
            </a:r>
            <a:r>
              <a:rPr lang="en-IN" sz="3600" b="1" dirty="0" smtClean="0">
                <a:solidFill>
                  <a:srgbClr val="FF0000"/>
                </a:solidFill>
              </a:rPr>
              <a:t> Academy</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
        <p:nvSpPr>
          <p:cNvPr id="9" name="Rectangle 8"/>
          <p:cNvSpPr/>
          <p:nvPr/>
        </p:nvSpPr>
        <p:spPr>
          <a:xfrm>
            <a:off x="4716379" y="457200"/>
            <a:ext cx="8807116" cy="646331"/>
          </a:xfrm>
          <a:prstGeom prst="rect">
            <a:avLst/>
          </a:prstGeom>
        </p:spPr>
        <p:txBody>
          <a:bodyPr wrap="square">
            <a:spAutoFit/>
          </a:bodyPr>
          <a:lstStyle/>
          <a:p>
            <a:pPr marL="457200" lvl="0" indent="-228600" algn="ctr">
              <a:spcBef>
                <a:spcPts val="400"/>
              </a:spcBef>
              <a:buClr>
                <a:srgbClr val="888888"/>
              </a:buClr>
              <a:buSzPts val="2000"/>
            </a:pPr>
            <a:r>
              <a:rPr lang="en-IN" sz="3600" b="1" dirty="0" smtClean="0">
                <a:solidFill>
                  <a:srgbClr val="FF0000"/>
                </a:solidFill>
                <a:latin typeface="Calibri"/>
                <a:cs typeface="Calibri"/>
                <a:sym typeface="Calibri"/>
              </a:rPr>
              <a:t>WEATHER AND CLIMATE </a:t>
            </a:r>
            <a:endParaRPr lang="en-IN" sz="3600" b="1" dirty="0">
              <a:solidFill>
                <a:srgbClr val="FF0000"/>
              </a:solidFill>
              <a:latin typeface="Calibri"/>
              <a:cs typeface="Calibri"/>
              <a:sym typeface="Calibri"/>
            </a:endParaRPr>
          </a:p>
        </p:txBody>
      </p:sp>
      <p:sp>
        <p:nvSpPr>
          <p:cNvPr id="7" name="Title 6"/>
          <p:cNvSpPr>
            <a:spLocks noGrp="1"/>
          </p:cNvSpPr>
          <p:nvPr>
            <p:ph type="title"/>
          </p:nvPr>
        </p:nvSpPr>
        <p:spPr>
          <a:xfrm>
            <a:off x="722312" y="2286000"/>
            <a:ext cx="14124655" cy="6545178"/>
          </a:xfrm>
        </p:spPr>
        <p:txBody>
          <a:bodyPr>
            <a:normAutofit/>
          </a:bodyPr>
          <a:lstStyle/>
          <a:p>
            <a:r>
              <a:rPr lang="en-IN" sz="4400" dirty="0" smtClean="0"/>
              <a:t>Weather</a:t>
            </a:r>
            <a:r>
              <a:rPr lang="en-IN" sz="4400" b="0" dirty="0" smtClean="0"/>
              <a:t> is the condition of the atmosphere at a particular place over a short period of time.</a:t>
            </a:r>
            <a:br>
              <a:rPr lang="en-IN" sz="4400" b="0" dirty="0" smtClean="0"/>
            </a:br>
            <a:r>
              <a:rPr lang="en-IN" sz="4400" b="0" dirty="0" smtClean="0"/>
              <a:t/>
            </a:r>
            <a:br>
              <a:rPr lang="en-IN" sz="4400" b="0" dirty="0" smtClean="0"/>
            </a:br>
            <a:r>
              <a:rPr lang="en-IN" sz="4400" b="0" dirty="0" smtClean="0"/>
              <a:t/>
            </a:r>
            <a:br>
              <a:rPr lang="en-IN" sz="4400" b="0" dirty="0" smtClean="0"/>
            </a:br>
            <a:r>
              <a:rPr lang="en-IN" sz="4400" dirty="0" smtClean="0"/>
              <a:t>Climate</a:t>
            </a:r>
            <a:r>
              <a:rPr lang="en-IN" sz="4400" b="0" dirty="0" smtClean="0"/>
              <a:t> is the long-term average of weather, typically averaged over a period of 30 years.</a:t>
            </a:r>
            <a:endParaRPr lang="en-IN" sz="44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r>
              <a:rPr lang="en-IN" dirty="0" smtClean="0"/>
              <a:t>               </a:t>
            </a:r>
            <a:endParaRPr lang="en-IN" dirty="0"/>
          </a:p>
        </p:txBody>
      </p:sp>
      <p:sp>
        <p:nvSpPr>
          <p:cNvPr id="3" name="Text Placeholder 2"/>
          <p:cNvSpPr>
            <a:spLocks noGrp="1"/>
          </p:cNvSpPr>
          <p:nvPr>
            <p:ph type="body" idx="1"/>
          </p:nvPr>
        </p:nvSpPr>
        <p:spPr/>
        <p:txBody>
          <a:bodyPr>
            <a:noAutofit/>
          </a:bodyPr>
          <a:lstStyle/>
          <a:p>
            <a:pPr algn="ctr"/>
            <a:r>
              <a:rPr lang="en-IN" sz="3600" b="1" dirty="0" smtClean="0">
                <a:solidFill>
                  <a:srgbClr val="0070C0"/>
                </a:solidFill>
              </a:rPr>
              <a:t>                              </a:t>
            </a:r>
          </a:p>
          <a:p>
            <a:pPr algn="ctr"/>
            <a:endParaRPr lang="en-IN" sz="3600" b="1" dirty="0" smtClean="0">
              <a:solidFill>
                <a:srgbClr val="0070C0"/>
              </a:solidFill>
            </a:endParaRPr>
          </a:p>
          <a:p>
            <a:pPr algn="ctr"/>
            <a:endParaRPr lang="en-IN" sz="3600" b="1" dirty="0" smtClean="0">
              <a:solidFill>
                <a:srgbClr val="0070C0"/>
              </a:solidFill>
            </a:endParaRPr>
          </a:p>
          <a:p>
            <a:pPr algn="ctr"/>
            <a:endParaRPr lang="en-IN" sz="3600" b="1" dirty="0">
              <a:solidFill>
                <a:srgbClr val="0070C0"/>
              </a:solidFill>
            </a:endParaRPr>
          </a:p>
        </p:txBody>
      </p:sp>
      <p:sp>
        <p:nvSpPr>
          <p:cNvPr id="7" name="Text Placeholder 6"/>
          <p:cNvSpPr>
            <a:spLocks noGrp="1"/>
          </p:cNvSpPr>
          <p:nvPr>
            <p:ph type="body" idx="2"/>
          </p:nvPr>
        </p:nvSpPr>
        <p:spPr>
          <a:xfrm>
            <a:off x="3946359" y="577517"/>
            <a:ext cx="11983452" cy="1251284"/>
          </a:xfrm>
        </p:spPr>
        <p:txBody>
          <a:bodyPr>
            <a:normAutofit/>
          </a:bodyPr>
          <a:lstStyle/>
          <a:p>
            <a:pPr algn="ctr">
              <a:buNone/>
            </a:pPr>
            <a:r>
              <a:rPr lang="en-IN" sz="3600" b="1" dirty="0" smtClean="0">
                <a:solidFill>
                  <a:srgbClr val="FF0000"/>
                </a:solidFill>
              </a:rPr>
              <a:t>FACTORS INFLUENCING  THE CLIMATE</a:t>
            </a:r>
            <a:endParaRPr lang="en-IN" sz="3600" b="1" dirty="0">
              <a:solidFill>
                <a:srgbClr val="FF0000"/>
              </a:solidFill>
            </a:endParaRPr>
          </a:p>
        </p:txBody>
      </p:sp>
      <p:sp>
        <p:nvSpPr>
          <p:cNvPr id="8" name="Text Placeholder 7"/>
          <p:cNvSpPr>
            <a:spLocks noGrp="1"/>
          </p:cNvSpPr>
          <p:nvPr>
            <p:ph type="body" idx="3"/>
          </p:nvPr>
        </p:nvSpPr>
        <p:spPr>
          <a:xfrm rot="10800000" flipV="1">
            <a:off x="3633537" y="10286999"/>
            <a:ext cx="11694695" cy="45719"/>
          </a:xfrm>
        </p:spPr>
        <p:txBody>
          <a:bodyPr>
            <a:noAutofit/>
          </a:bodyPr>
          <a:lstStyle/>
          <a:p>
            <a:r>
              <a:rPr lang="en-IN" sz="1400" dirty="0" smtClean="0"/>
              <a:t>CHAPTER 5/KARUNAMBIGAI/SOCIAL DEPT/SNS ACADEMY</a:t>
            </a:r>
            <a:endParaRPr lang="en-IN" sz="1400" dirty="0"/>
          </a:p>
        </p:txBody>
      </p:sp>
      <p:sp>
        <p:nvSpPr>
          <p:cNvPr id="9" name="Text Placeholder 8"/>
          <p:cNvSpPr>
            <a:spLocks noGrp="1"/>
          </p:cNvSpPr>
          <p:nvPr>
            <p:ph type="body" idx="4"/>
          </p:nvPr>
        </p:nvSpPr>
        <p:spPr>
          <a:xfrm>
            <a:off x="2574758" y="2550695"/>
            <a:ext cx="13234737" cy="5799220"/>
          </a:xfrm>
        </p:spPr>
        <p:txBody>
          <a:bodyPr>
            <a:normAutofit/>
          </a:bodyPr>
          <a:lstStyle/>
          <a:p>
            <a:pPr>
              <a:buNone/>
            </a:pPr>
            <a:r>
              <a:rPr lang="en-IN" sz="3600" b="1" dirty="0" smtClean="0"/>
              <a:t>1.DISTANCE FROM THE EQUATOR.</a:t>
            </a:r>
          </a:p>
          <a:p>
            <a:pPr>
              <a:buNone/>
            </a:pPr>
            <a:endParaRPr lang="en-IN" sz="3600" b="1" dirty="0" smtClean="0"/>
          </a:p>
          <a:p>
            <a:pPr>
              <a:buNone/>
            </a:pPr>
            <a:r>
              <a:rPr lang="en-IN" sz="3600" b="1" dirty="0" smtClean="0"/>
              <a:t>2.HEIGHT ABOVE THE SEA LEVEL.(ALTITUDE)</a:t>
            </a:r>
          </a:p>
          <a:p>
            <a:pPr>
              <a:buNone/>
            </a:pPr>
            <a:endParaRPr lang="en-IN" sz="3600" b="1" dirty="0" smtClean="0"/>
          </a:p>
          <a:p>
            <a:pPr>
              <a:buNone/>
            </a:pPr>
            <a:r>
              <a:rPr lang="en-IN" sz="3600" b="1" dirty="0" smtClean="0"/>
              <a:t>3.DISTANCE FROM THE SEA.</a:t>
            </a:r>
          </a:p>
          <a:p>
            <a:pPr>
              <a:buNone/>
            </a:pPr>
            <a:endParaRPr lang="en-IN" sz="3600" b="1" dirty="0" smtClean="0"/>
          </a:p>
          <a:p>
            <a:pPr>
              <a:buNone/>
            </a:pPr>
            <a:r>
              <a:rPr lang="en-IN" sz="3600" b="1" dirty="0" smtClean="0"/>
              <a:t>4.DIRECTIONS OF WINDS.</a:t>
            </a:r>
          </a:p>
          <a:p>
            <a:pPr>
              <a:buNone/>
            </a:pPr>
            <a:endParaRPr lang="en-IN" sz="3600" b="1" dirty="0" smtClean="0"/>
          </a:p>
          <a:p>
            <a:pPr>
              <a:buNone/>
            </a:pPr>
            <a:r>
              <a:rPr lang="en-IN" sz="3600" b="1" dirty="0" smtClean="0"/>
              <a:t>5.HUMUDITY AND RAINFALL.</a:t>
            </a:r>
            <a:endParaRPr lang="en-IN" sz="3600" b="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189748"/>
            <a:ext cx="15953455" cy="6569242"/>
          </a:xfrm>
        </p:spPr>
        <p:txBody>
          <a:bodyPr>
            <a:normAutofit/>
          </a:bodyPr>
          <a:lstStyle/>
          <a:p>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endParaRPr lang="en-IN" dirty="0">
              <a:solidFill>
                <a:srgbClr val="FF0000"/>
              </a:solidFill>
            </a:endParaRPr>
          </a:p>
        </p:txBody>
      </p:sp>
      <p:sp>
        <p:nvSpPr>
          <p:cNvPr id="3" name="Text Placeholder 2"/>
          <p:cNvSpPr>
            <a:spLocks noGrp="1"/>
          </p:cNvSpPr>
          <p:nvPr>
            <p:ph type="body" idx="1"/>
          </p:nvPr>
        </p:nvSpPr>
        <p:spPr>
          <a:xfrm>
            <a:off x="4740443" y="-288759"/>
            <a:ext cx="10900610" cy="2093495"/>
          </a:xfrm>
        </p:spPr>
        <p:txBody>
          <a:bodyPr>
            <a:normAutofit/>
          </a:bodyPr>
          <a:lstStyle/>
          <a:p>
            <a:pPr marL="0" lvl="0" indent="0" algn="ctr" fontAlgn="base">
              <a:spcBef>
                <a:spcPct val="0"/>
              </a:spcBef>
              <a:spcAft>
                <a:spcPct val="0"/>
              </a:spcAft>
              <a:buClrTx/>
              <a:buSzTx/>
            </a:pPr>
            <a:endParaRPr lang="en-US" sz="3600" b="1" dirty="0" smtClean="0">
              <a:solidFill>
                <a:srgbClr val="333333"/>
              </a:solidFill>
              <a:latin typeface="Roboto"/>
              <a:cs typeface="Arial" pitchFamily="34" charset="0"/>
            </a:endParaRPr>
          </a:p>
          <a:p>
            <a:pPr marL="0" lvl="0" indent="0" algn="ctr" fontAlgn="base">
              <a:spcBef>
                <a:spcPct val="0"/>
              </a:spcBef>
              <a:spcAft>
                <a:spcPct val="0"/>
              </a:spcAft>
              <a:buClrTx/>
              <a:buSzTx/>
            </a:pPr>
            <a:r>
              <a:rPr lang="en-US" sz="3600" b="1" dirty="0" smtClean="0">
                <a:solidFill>
                  <a:srgbClr val="333333"/>
                </a:solidFill>
                <a:latin typeface="Roboto"/>
                <a:cs typeface="Arial" pitchFamily="34" charset="0"/>
              </a:rPr>
              <a:t>Land breeze</a:t>
            </a:r>
          </a:p>
          <a:p>
            <a:pPr marL="1600200" indent="-1371600" algn="ctr"/>
            <a:endParaRPr lang="en-IN" sz="3600" dirty="0" smtClean="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10" name="Rectangle 9"/>
          <p:cNvSpPr/>
          <p:nvPr/>
        </p:nvSpPr>
        <p:spPr>
          <a:xfrm>
            <a:off x="4186989" y="9687364"/>
            <a:ext cx="12200022" cy="307777"/>
          </a:xfrm>
          <a:prstGeom prst="rect">
            <a:avLst/>
          </a:prstGeom>
        </p:spPr>
        <p:txBody>
          <a:bodyPr wrap="square">
            <a:spAutoFit/>
          </a:bodyPr>
          <a:lstStyle/>
          <a:p>
            <a:r>
              <a:rPr lang="en-IN" dirty="0" smtClean="0"/>
              <a:t>Chapter 4/social/</a:t>
            </a:r>
            <a:r>
              <a:rPr lang="en-IN" dirty="0" err="1" smtClean="0"/>
              <a:t>karunambigai</a:t>
            </a:r>
            <a:r>
              <a:rPr lang="en-IN" dirty="0" smtClean="0"/>
              <a:t>/</a:t>
            </a:r>
            <a:r>
              <a:rPr lang="en-IN" dirty="0" err="1" smtClean="0"/>
              <a:t>Sns</a:t>
            </a:r>
            <a:r>
              <a:rPr lang="en-IN" dirty="0" smtClean="0"/>
              <a:t> Academy</a:t>
            </a:r>
            <a:endParaRPr lang="en-IN" dirty="0"/>
          </a:p>
        </p:txBody>
      </p:sp>
      <p:sp>
        <p:nvSpPr>
          <p:cNvPr id="16385" name="Rectangle 1"/>
          <p:cNvSpPr>
            <a:spLocks noChangeArrowheads="1"/>
          </p:cNvSpPr>
          <p:nvPr/>
        </p:nvSpPr>
        <p:spPr bwMode="auto">
          <a:xfrm>
            <a:off x="0" y="-1"/>
            <a:ext cx="18288000" cy="943335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4000" b="1" dirty="0" smtClean="0">
              <a:solidFill>
                <a:srgbClr val="333333"/>
              </a:solidFill>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333333"/>
                </a:solidFill>
                <a:effectLst/>
                <a:latin typeface="Roboto"/>
                <a:cs typeface="Arial" pitchFamily="34" charset="0"/>
              </a:rPr>
              <a:t>Land breeze blows during the night from land to sea and the land becomes cooler faster than the sea. The air above the sea becomes less dense (i.e. warmer) and rises. The cooler air from the land moves in to take its place.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r>
            <a:br>
              <a:rPr kumimoji="0" lang="en-US" sz="4000" b="0" i="0" u="none" strike="noStrike" cap="none" normalizeH="0" baseline="0" dirty="0" smtClean="0">
                <a:ln>
                  <a:noFill/>
                </a:ln>
                <a:solidFill>
                  <a:srgbClr val="333333"/>
                </a:solidFill>
                <a:effectLst/>
                <a:latin typeface="Roboto"/>
                <a:cs typeface="Arial" pitchFamily="34" charset="0"/>
              </a:rPr>
            </a:br>
            <a:endParaRPr kumimoji="0" lang="en-US" sz="4000" b="0"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r>
            <a:br>
              <a:rPr kumimoji="0" lang="en-US" sz="4000" b="0" i="0" u="none" strike="noStrike" cap="none" normalizeH="0" baseline="0" dirty="0" smtClean="0">
                <a:ln>
                  <a:noFill/>
                </a:ln>
                <a:solidFill>
                  <a:srgbClr val="333333"/>
                </a:solidFill>
                <a:effectLst/>
                <a:latin typeface="Roboto"/>
                <a:cs typeface="Arial" pitchFamily="34" charset="0"/>
              </a:rPr>
            </a:br>
            <a:endParaRPr kumimoji="0" lang="en-US" sz="4000" b="0"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333333"/>
              </a:solidFill>
              <a:effectLst/>
              <a:latin typeface="Roboto"/>
              <a:cs typeface="Arial" pitchFamily="34" charset="0"/>
            </a:endParaRPr>
          </a:p>
        </p:txBody>
      </p:sp>
      <p:pic>
        <p:nvPicPr>
          <p:cNvPr id="16386" name="Picture 2" descr="https://images.topperlearning.com/topper/tinymce/imagemanager/files/Land_breeze.jpg"/>
          <p:cNvPicPr>
            <a:picLocks noChangeAspect="1" noChangeArrowheads="1"/>
          </p:cNvPicPr>
          <p:nvPr/>
        </p:nvPicPr>
        <p:blipFill>
          <a:blip r:embed="rId2"/>
          <a:srcRect/>
          <a:stretch>
            <a:fillRect/>
          </a:stretch>
        </p:blipFill>
        <p:spPr bwMode="auto">
          <a:xfrm>
            <a:off x="0" y="5005136"/>
            <a:ext cx="18288000" cy="52818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3515" y="336885"/>
            <a:ext cx="11213431" cy="1540041"/>
          </a:xfrm>
        </p:spPr>
        <p:txBody>
          <a:bodyPr>
            <a:normAutofit/>
          </a:bodyPr>
          <a:lstStyle/>
          <a:p>
            <a:pPr algn="ctr"/>
            <a:r>
              <a:rPr lang="en-IN" sz="4000" b="1" dirty="0" smtClean="0">
                <a:solidFill>
                  <a:schemeClr val="accent2"/>
                </a:solidFill>
              </a:rPr>
              <a:t>SEA BREEZE</a:t>
            </a:r>
            <a:endParaRPr lang="en-IN" sz="4000" b="1" dirty="0">
              <a:solidFill>
                <a:schemeClr val="accent2"/>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5" name="Title 4"/>
          <p:cNvSpPr>
            <a:spLocks noGrp="1"/>
          </p:cNvSpPr>
          <p:nvPr>
            <p:ph type="title"/>
          </p:nvPr>
        </p:nvSpPr>
        <p:spPr>
          <a:xfrm>
            <a:off x="288759" y="2286000"/>
            <a:ext cx="17036716" cy="7267074"/>
          </a:xfrm>
        </p:spPr>
        <p:txBody>
          <a:bodyPr>
            <a:normAutofit/>
          </a:bodyPr>
          <a:lstStyle/>
          <a:p>
            <a:pPr lvl="0" eaLnBrk="0" fontAlgn="base" hangingPunct="0">
              <a:spcBef>
                <a:spcPct val="0"/>
              </a:spcBef>
              <a:spcAft>
                <a:spcPct val="0"/>
              </a:spcAft>
            </a:pPr>
            <a:r>
              <a:rPr lang="en-US" b="0" dirty="0" smtClean="0">
                <a:solidFill>
                  <a:srgbClr val="333333"/>
                </a:solidFill>
                <a:latin typeface="Roboto"/>
                <a:cs typeface="Arial" pitchFamily="34" charset="0"/>
              </a:rPr>
              <a:t>Sea breeze:</a:t>
            </a:r>
            <a:br>
              <a:rPr lang="en-US" b="0" dirty="0" smtClean="0">
                <a:solidFill>
                  <a:srgbClr val="333333"/>
                </a:solidFill>
                <a:latin typeface="Roboto"/>
                <a:cs typeface="Arial" pitchFamily="34" charset="0"/>
              </a:rPr>
            </a:br>
            <a:r>
              <a:rPr lang="en-US" b="0" dirty="0" smtClean="0">
                <a:solidFill>
                  <a:srgbClr val="333333"/>
                </a:solidFill>
                <a:latin typeface="Roboto"/>
                <a:cs typeface="Arial" pitchFamily="34" charset="0"/>
              </a:rPr>
              <a:t/>
            </a:r>
            <a:br>
              <a:rPr lang="en-US" b="0" dirty="0" smtClean="0">
                <a:solidFill>
                  <a:srgbClr val="333333"/>
                </a:solidFill>
                <a:latin typeface="Roboto"/>
                <a:cs typeface="Arial" pitchFamily="34" charset="0"/>
              </a:rPr>
            </a:br>
            <a:r>
              <a:rPr lang="en-US" b="0" dirty="0" smtClean="0">
                <a:solidFill>
                  <a:srgbClr val="333333"/>
                </a:solidFill>
                <a:latin typeface="Roboto"/>
                <a:cs typeface="Arial" pitchFamily="34" charset="0"/>
              </a:rPr>
              <a:t>Sea breeze blows during the day and the land heats up faster than the sea. The air on land becomes less dense (</a:t>
            </a:r>
            <a:r>
              <a:rPr lang="en-US" b="0" dirty="0" err="1" smtClean="0">
                <a:solidFill>
                  <a:srgbClr val="333333"/>
                </a:solidFill>
                <a:latin typeface="Roboto"/>
                <a:cs typeface="Arial" pitchFamily="34" charset="0"/>
              </a:rPr>
              <a:t>i.e.warmer</a:t>
            </a:r>
            <a:r>
              <a:rPr lang="en-US" b="0" dirty="0" smtClean="0">
                <a:solidFill>
                  <a:srgbClr val="333333"/>
                </a:solidFill>
                <a:latin typeface="Roboto"/>
                <a:cs typeface="Arial" pitchFamily="34" charset="0"/>
              </a:rPr>
              <a:t>) and rises so the cooler air over the sea which is denser(cooler) flows in to take the place of the warm air, causing a sea breeze.</a:t>
            </a:r>
            <a:br>
              <a:rPr lang="en-US" b="0" dirty="0" smtClean="0">
                <a:solidFill>
                  <a:srgbClr val="333333"/>
                </a:solidFill>
                <a:latin typeface="Roboto"/>
                <a:cs typeface="Arial" pitchFamily="34" charset="0"/>
              </a:rPr>
            </a:br>
            <a:endParaRPr lang="en-IN" dirty="0"/>
          </a:p>
        </p:txBody>
      </p:sp>
      <p:sp>
        <p:nvSpPr>
          <p:cNvPr id="6" name="Rectangle 5"/>
          <p:cNvSpPr/>
          <p:nvPr/>
        </p:nvSpPr>
        <p:spPr>
          <a:xfrm>
            <a:off x="4572000" y="8482873"/>
            <a:ext cx="9144000" cy="954107"/>
          </a:xfrm>
          <a:prstGeom prst="rect">
            <a:avLst/>
          </a:prstGeom>
        </p:spPr>
        <p:txBody>
          <a:bodyPr wrap="square">
            <a:spAutoFit/>
          </a:bodyPr>
          <a:lstStyle/>
          <a:p>
            <a:pPr lvl="0" eaLnBrk="0" fontAlgn="base" hangingPunct="0">
              <a:spcBef>
                <a:spcPct val="0"/>
              </a:spcBef>
              <a:spcAft>
                <a:spcPct val="0"/>
              </a:spcAft>
              <a:buClrTx/>
            </a:pPr>
            <a:r>
              <a:rPr lang="en-US" dirty="0" smtClean="0">
                <a:solidFill>
                  <a:srgbClr val="333333"/>
                </a:solidFill>
                <a:latin typeface="Roboto"/>
                <a:cs typeface="Arial" pitchFamily="34" charset="0"/>
              </a:rPr>
              <a:t>Sea breeze:</a:t>
            </a:r>
          </a:p>
          <a:p>
            <a:pPr lvl="0" eaLnBrk="0" fontAlgn="base" hangingPunct="0">
              <a:spcBef>
                <a:spcPct val="0"/>
              </a:spcBef>
              <a:spcAft>
                <a:spcPct val="0"/>
              </a:spcAft>
              <a:buClrTx/>
            </a:pPr>
            <a:r>
              <a:rPr lang="en-US" dirty="0" smtClean="0">
                <a:solidFill>
                  <a:srgbClr val="333333"/>
                </a:solidFill>
                <a:latin typeface="Roboto"/>
                <a:cs typeface="Arial" pitchFamily="34" charset="0"/>
              </a:rPr>
              <a:t>Sea breeze blows during the day and the land heats up faster than the sea. The air on land becomes less dense (</a:t>
            </a:r>
            <a:r>
              <a:rPr lang="en-US" dirty="0" err="1" smtClean="0">
                <a:solidFill>
                  <a:srgbClr val="333333"/>
                </a:solidFill>
                <a:latin typeface="Roboto"/>
                <a:cs typeface="Arial" pitchFamily="34" charset="0"/>
              </a:rPr>
              <a:t>i.e.warmer</a:t>
            </a:r>
            <a:r>
              <a:rPr lang="en-US" dirty="0" smtClean="0">
                <a:solidFill>
                  <a:srgbClr val="333333"/>
                </a:solidFill>
                <a:latin typeface="Roboto"/>
                <a:cs typeface="Arial" pitchFamily="34" charset="0"/>
              </a:rPr>
              <a:t>) and rises so the cooler air over the sea which is denser(cooler) flows in to take the place of the warm air, causing a sea breeze.</a:t>
            </a:r>
          </a:p>
        </p:txBody>
      </p:sp>
      <p:pic>
        <p:nvPicPr>
          <p:cNvPr id="7" name="Picture 3" descr="https://images.topperlearning.com/topper/tinymce/imagemanager/files/Sea_breeze.jpg"/>
          <p:cNvPicPr>
            <a:picLocks noChangeAspect="1" noChangeArrowheads="1"/>
          </p:cNvPicPr>
          <p:nvPr/>
        </p:nvPicPr>
        <p:blipFill>
          <a:blip r:embed="rId2"/>
          <a:srcRect/>
          <a:stretch>
            <a:fillRect/>
          </a:stretch>
        </p:blipFill>
        <p:spPr bwMode="auto">
          <a:xfrm>
            <a:off x="0" y="6136106"/>
            <a:ext cx="14437895" cy="415089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186" y="1949116"/>
            <a:ext cx="13234319" cy="6015789"/>
          </a:xfrm>
        </p:spPr>
        <p:txBody>
          <a:bodyPr>
            <a:normAutofit/>
          </a:bodyPr>
          <a:lstStyle/>
          <a:p>
            <a:r>
              <a:rPr lang="en-IN" dirty="0" smtClean="0"/>
              <a:t/>
            </a:r>
            <a:br>
              <a:rPr lang="en-IN" dirty="0" smtClean="0"/>
            </a:br>
            <a:r>
              <a:rPr lang="en-IN" dirty="0" smtClean="0"/>
              <a:t/>
            </a:r>
            <a:br>
              <a:rPr lang="en-IN" dirty="0" smtClean="0"/>
            </a:br>
            <a:r>
              <a:rPr lang="en-IN" dirty="0" smtClean="0"/>
              <a:t>                              1.TORRID ZONE</a:t>
            </a:r>
            <a:br>
              <a:rPr lang="en-IN" dirty="0" smtClean="0"/>
            </a:br>
            <a:r>
              <a:rPr lang="en-IN" dirty="0" smtClean="0"/>
              <a:t/>
            </a:r>
            <a:br>
              <a:rPr lang="en-IN" dirty="0" smtClean="0"/>
            </a:br>
            <a:r>
              <a:rPr lang="en-IN" dirty="0" smtClean="0"/>
              <a:t>                              2.TEMPERATE ZONE</a:t>
            </a:r>
            <a:br>
              <a:rPr lang="en-IN" dirty="0" smtClean="0"/>
            </a:br>
            <a:r>
              <a:rPr lang="en-IN" dirty="0" smtClean="0"/>
              <a:t/>
            </a:r>
            <a:br>
              <a:rPr lang="en-IN" dirty="0" smtClean="0"/>
            </a:br>
            <a:r>
              <a:rPr lang="en-IN" dirty="0" smtClean="0"/>
              <a:t>                              3.FRIGID ZONE</a:t>
            </a:r>
            <a:endParaRPr lang="en-IN" dirty="0"/>
          </a:p>
        </p:txBody>
      </p:sp>
      <p:sp>
        <p:nvSpPr>
          <p:cNvPr id="3" name="Text Placeholder 2"/>
          <p:cNvSpPr>
            <a:spLocks noGrp="1"/>
          </p:cNvSpPr>
          <p:nvPr>
            <p:ph type="body" idx="1"/>
          </p:nvPr>
        </p:nvSpPr>
        <p:spPr>
          <a:xfrm>
            <a:off x="4355432" y="288759"/>
            <a:ext cx="7531767" cy="1227220"/>
          </a:xfrm>
        </p:spPr>
        <p:txBody>
          <a:bodyPr>
            <a:normAutofit/>
          </a:bodyPr>
          <a:lstStyle/>
          <a:p>
            <a:pPr algn="ctr"/>
            <a:r>
              <a:rPr lang="en-IN" sz="3600" b="1" dirty="0" smtClean="0">
                <a:solidFill>
                  <a:srgbClr val="FF0000"/>
                </a:solidFill>
              </a:rPr>
              <a:t>HEAT ZONES</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pic>
        <p:nvPicPr>
          <p:cNvPr id="14337" name="Picture 1"/>
          <p:cNvPicPr>
            <a:picLocks noChangeAspect="1" noChangeArrowheads="1"/>
          </p:cNvPicPr>
          <p:nvPr/>
        </p:nvPicPr>
        <p:blipFill>
          <a:blip r:embed="rId2"/>
          <a:srcRect/>
          <a:stretch>
            <a:fillRect/>
          </a:stretch>
        </p:blipFill>
        <p:spPr bwMode="auto">
          <a:xfrm>
            <a:off x="8422105" y="1612232"/>
            <a:ext cx="9865895" cy="867476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719138"/>
            <a:ext cx="17565688" cy="7026442"/>
          </a:xfrm>
        </p:spPr>
        <p:txBody>
          <a:bodyPr>
            <a:normAutofit/>
          </a:bodyPr>
          <a:lstStyle/>
          <a:p>
            <a:r>
              <a:rPr lang="en-IN" dirty="0" smtClean="0"/>
              <a:t/>
            </a:r>
            <a:br>
              <a:rPr lang="en-IN" dirty="0" smtClean="0"/>
            </a:br>
            <a:r>
              <a:rPr lang="en-IN" dirty="0" smtClean="0"/>
              <a:t/>
            </a:r>
            <a:br>
              <a:rPr lang="en-IN" dirty="0" smtClean="0"/>
            </a:br>
            <a:r>
              <a:rPr lang="en-IN" dirty="0" smtClean="0"/>
              <a:t/>
            </a:r>
            <a:br>
              <a:rPr lang="en-IN" dirty="0" smtClean="0"/>
            </a:br>
            <a:endParaRPr lang="en-IN" dirty="0"/>
          </a:p>
        </p:txBody>
      </p:sp>
      <p:sp>
        <p:nvSpPr>
          <p:cNvPr id="3" name="Text Placeholder 2"/>
          <p:cNvSpPr>
            <a:spLocks noGrp="1"/>
          </p:cNvSpPr>
          <p:nvPr>
            <p:ph type="body" idx="1"/>
          </p:nvPr>
        </p:nvSpPr>
        <p:spPr>
          <a:xfrm>
            <a:off x="3657600" y="745958"/>
            <a:ext cx="9817767" cy="1034716"/>
          </a:xfrm>
        </p:spPr>
        <p:txBody>
          <a:bodyPr>
            <a:normAutofit/>
          </a:bodyPr>
          <a:lstStyle/>
          <a:p>
            <a:pPr algn="ctr"/>
            <a:r>
              <a:rPr lang="en-IN" sz="3600" b="1" dirty="0" smtClean="0">
                <a:solidFill>
                  <a:srgbClr val="FF0000"/>
                </a:solidFill>
              </a:rPr>
              <a:t>TORRID ZONE</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
        <p:nvSpPr>
          <p:cNvPr id="6" name="Rectangle 5"/>
          <p:cNvSpPr/>
          <p:nvPr/>
        </p:nvSpPr>
        <p:spPr>
          <a:xfrm>
            <a:off x="4572000" y="2261934"/>
            <a:ext cx="12921916" cy="3170099"/>
          </a:xfrm>
          <a:prstGeom prst="rect">
            <a:avLst/>
          </a:prstGeom>
        </p:spPr>
        <p:txBody>
          <a:bodyPr wrap="square">
            <a:spAutoFit/>
          </a:bodyPr>
          <a:lstStyle/>
          <a:p>
            <a:r>
              <a:rPr lang="en-IN" sz="4000" b="1" dirty="0" smtClean="0"/>
              <a:t>The torrid zone refers to the area of the earth between the Tropic of Cancer and the Tropic of Capricorn. Geographically, the torrid zone is defined by 23.5 degrees north latitude and 23.5 degrees south latitude.</a:t>
            </a:r>
            <a:endParaRPr lang="en-IN" sz="4000" b="1" dirty="0"/>
          </a:p>
        </p:txBody>
      </p:sp>
      <p:sp>
        <p:nvSpPr>
          <p:cNvPr id="7" name="Rectangle 6"/>
          <p:cNvSpPr/>
          <p:nvPr/>
        </p:nvSpPr>
        <p:spPr>
          <a:xfrm>
            <a:off x="4186988" y="6734751"/>
            <a:ext cx="12777537" cy="1754326"/>
          </a:xfrm>
          <a:prstGeom prst="rect">
            <a:avLst/>
          </a:prstGeom>
        </p:spPr>
        <p:txBody>
          <a:bodyPr wrap="square">
            <a:spAutoFit/>
          </a:bodyPr>
          <a:lstStyle/>
          <a:p>
            <a:r>
              <a:rPr lang="en-IN" sz="3600" b="1" dirty="0" smtClean="0"/>
              <a:t>Torrid Zone is the hottest because it is very close to the equator. At this zone, the sun is very close to the earth and it receives the maximum heat from the sun.</a:t>
            </a:r>
            <a:endParaRPr lang="en-IN" sz="3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6" y="2382254"/>
            <a:ext cx="15616990" cy="4162925"/>
          </a:xfrm>
        </p:spPr>
        <p:txBody>
          <a:bodyPr/>
          <a:lstStyle/>
          <a:p>
            <a:r>
              <a:rPr lang="en-IN" b="0" dirty="0" smtClean="0"/>
              <a:t>In geography, the </a:t>
            </a:r>
            <a:r>
              <a:rPr lang="en-IN" dirty="0" smtClean="0"/>
              <a:t>temperate</a:t>
            </a:r>
            <a:r>
              <a:rPr lang="en-IN" b="0" dirty="0" smtClean="0"/>
              <a:t> or tepid </a:t>
            </a:r>
            <a:r>
              <a:rPr lang="en-IN" dirty="0" smtClean="0"/>
              <a:t>climates</a:t>
            </a:r>
            <a:r>
              <a:rPr lang="en-IN" b="0" dirty="0" smtClean="0"/>
              <a:t> of Earth occur in the middle latitudes, which span between the tropics and the polar regions of Earth. In most </a:t>
            </a:r>
            <a:r>
              <a:rPr lang="en-IN" dirty="0" smtClean="0"/>
              <a:t>climate</a:t>
            </a:r>
            <a:r>
              <a:rPr lang="en-IN" b="0" dirty="0" smtClean="0"/>
              <a:t> classifications, </a:t>
            </a:r>
            <a:r>
              <a:rPr lang="en-IN" dirty="0" smtClean="0"/>
              <a:t>temperate climates</a:t>
            </a:r>
            <a:r>
              <a:rPr lang="en-IN" b="0" dirty="0" smtClean="0"/>
              <a:t> refer to the </a:t>
            </a:r>
            <a:r>
              <a:rPr lang="en-IN" dirty="0" smtClean="0"/>
              <a:t>climate zone</a:t>
            </a:r>
            <a:r>
              <a:rPr lang="en-IN" b="0" dirty="0" smtClean="0"/>
              <a:t> between 35 and 50 north and south latitudes</a:t>
            </a:r>
            <a:endParaRPr lang="en-IN" dirty="0">
              <a:solidFill>
                <a:srgbClr val="FF0000"/>
              </a:solidFill>
            </a:endParaRPr>
          </a:p>
        </p:txBody>
      </p:sp>
      <p:sp>
        <p:nvSpPr>
          <p:cNvPr id="3" name="Text Placeholder 2"/>
          <p:cNvSpPr>
            <a:spLocks noGrp="1"/>
          </p:cNvSpPr>
          <p:nvPr>
            <p:ph type="body" idx="1"/>
          </p:nvPr>
        </p:nvSpPr>
        <p:spPr>
          <a:xfrm>
            <a:off x="3922295" y="-481264"/>
            <a:ext cx="9577136" cy="2189747"/>
          </a:xfrm>
        </p:spPr>
        <p:txBody>
          <a:bodyPr>
            <a:normAutofit/>
          </a:bodyPr>
          <a:lstStyle/>
          <a:p>
            <a:pPr algn="ctr"/>
            <a:r>
              <a:rPr lang="en-IN" sz="3600" b="1" dirty="0" smtClean="0">
                <a:solidFill>
                  <a:srgbClr val="FF0000"/>
                </a:solidFill>
              </a:rPr>
              <a:t>TEMPERATE ZONE</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
        <p:nvSpPr>
          <p:cNvPr id="6" name="Rectangle 5"/>
          <p:cNvSpPr/>
          <p:nvPr/>
        </p:nvSpPr>
        <p:spPr>
          <a:xfrm>
            <a:off x="3777916" y="7315200"/>
            <a:ext cx="11141242" cy="1754326"/>
          </a:xfrm>
          <a:prstGeom prst="rect">
            <a:avLst/>
          </a:prstGeom>
        </p:spPr>
        <p:txBody>
          <a:bodyPr wrap="square">
            <a:spAutoFit/>
          </a:bodyPr>
          <a:lstStyle/>
          <a:p>
            <a:r>
              <a:rPr lang="en-IN" sz="3600" b="1" dirty="0" smtClean="0"/>
              <a:t>Average yearly temperatures in these regions are not extreme, not burning hot nor freezing cold. Temperate means moderate.</a:t>
            </a:r>
            <a:endParaRPr lang="en-IN" sz="3600" b="1" dirty="0"/>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199</Words>
  <Application>Microsoft Office PowerPoint</Application>
  <PresentationFormat>Custom</PresentationFormat>
  <Paragraphs>67</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Slide 1</vt:lpstr>
      <vt:lpstr>CONTENTS:   1.WEATHER AND CLIMATE   2.FACTORS INFLUENCING  CLIMATE   3.HEAT ZONES            </vt:lpstr>
      <vt:lpstr>Weather is the condition of the atmosphere at a particular place over a short period of time.   Climate is the long-term average of weather, typically averaged over a period of 30 years.</vt:lpstr>
      <vt:lpstr>               </vt:lpstr>
      <vt:lpstr>     </vt:lpstr>
      <vt:lpstr>Sea breeze:  Sea breeze blows during the day and the land heats up faster than the sea. The air on land becomes less dense (i.e.warmer) and rises so the cooler air over the sea which is denser(cooler) flows in to take the place of the warm air, causing a sea breeze. </vt:lpstr>
      <vt:lpstr>                                1.TORRID ZONE                                2.TEMPERATE ZONE                                3.FRIGID ZONE</vt:lpstr>
      <vt:lpstr>   </vt:lpstr>
      <vt:lpstr>In geography, the temperate or tepid climates of Earth occur in the middle latitudes, which span between the tropics and the polar regions of Earth. In most climate classifications, temperate climates refer to the climate zone between 35 and 50 north and south latitudes</vt:lpstr>
      <vt:lpstr>CHAPTER 5/KARUNAMBIGAI/SOCIAL DEPT/SNS ACADEMY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welcome1</cp:lastModifiedBy>
  <cp:revision>63</cp:revision>
  <dcterms:created xsi:type="dcterms:W3CDTF">2006-08-16T00:00:00Z</dcterms:created>
  <dcterms:modified xsi:type="dcterms:W3CDTF">2020-07-25T15:43:12Z</dcterms:modified>
</cp:coreProperties>
</file>